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06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332656"/>
            <a:ext cx="7772400" cy="2475706"/>
          </a:xfrm>
          <a:solidFill>
            <a:schemeClr val="accent2"/>
          </a:solidFill>
        </p:spPr>
        <p:txBody>
          <a:bodyPr>
            <a:noAutofit/>
          </a:bodyPr>
          <a:lstStyle/>
          <a:p>
            <a:r>
              <a:rPr lang="kk-KZ" sz="9600" b="1" dirty="0" smtClean="0"/>
              <a:t/>
            </a:r>
            <a:br>
              <a:rPr lang="kk-KZ" sz="9600" b="1" dirty="0" smtClean="0"/>
            </a:br>
            <a:r>
              <a:rPr lang="kk-KZ" sz="9600" b="1" dirty="0" smtClean="0"/>
              <a:t>Іс қағаздары.</a:t>
            </a:r>
            <a:r>
              <a:rPr lang="ru-RU" sz="9600" dirty="0" smtClean="0"/>
              <a:t/>
            </a:r>
            <a:br>
              <a:rPr lang="ru-RU" sz="9600" dirty="0" smtClean="0"/>
            </a:br>
            <a:endParaRPr lang="ru-RU" sz="9600" dirty="0"/>
          </a:p>
        </p:txBody>
      </p:sp>
      <p:pic>
        <p:nvPicPr>
          <p:cNvPr id="2050" name="Picture 2"/>
          <p:cNvPicPr>
            <a:picLocks noChangeAspect="1" noChangeArrowheads="1"/>
          </p:cNvPicPr>
          <p:nvPr/>
        </p:nvPicPr>
        <p:blipFill>
          <a:blip r:embed="rId2" cstate="print"/>
          <a:srcRect/>
          <a:stretch>
            <a:fillRect/>
          </a:stretch>
        </p:blipFill>
        <p:spPr bwMode="auto">
          <a:xfrm>
            <a:off x="2771800" y="3717032"/>
            <a:ext cx="3240360" cy="294320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332656"/>
            <a:ext cx="8229600" cy="2764904"/>
          </a:xfrm>
        </p:spPr>
        <p:style>
          <a:lnRef idx="2">
            <a:schemeClr val="accent5">
              <a:shade val="50000"/>
            </a:schemeClr>
          </a:lnRef>
          <a:fillRef idx="1">
            <a:schemeClr val="accent5"/>
          </a:fillRef>
          <a:effectRef idx="0">
            <a:schemeClr val="accent5"/>
          </a:effectRef>
          <a:fontRef idx="minor">
            <a:schemeClr val="lt1"/>
          </a:fontRef>
        </p:style>
        <p:txBody>
          <a:bodyPr/>
          <a:lstStyle/>
          <a:p>
            <a:pPr algn="just">
              <a:buNone/>
            </a:pPr>
            <a:r>
              <a:rPr lang="kk-KZ" dirty="0" smtClean="0"/>
              <a:t>   Қазақ тiлiнің мемлекеттiк тiл peтiндe қызмет eтyiнiң алғы шарттарының бiрi - оның қоғамдық өмірдің әр алуан саласында қызмет eтyi және соған орай ic қағаздарының қазақша жүргiзiлyi. </a:t>
            </a:r>
            <a:endParaRPr lang="ru-RU" dirty="0"/>
          </a:p>
        </p:txBody>
      </p:sp>
      <p:pic>
        <p:nvPicPr>
          <p:cNvPr id="1026" name="Picture 2"/>
          <p:cNvPicPr>
            <a:picLocks noChangeAspect="1" noChangeArrowheads="1"/>
          </p:cNvPicPr>
          <p:nvPr/>
        </p:nvPicPr>
        <p:blipFill>
          <a:blip r:embed="rId2" cstate="print"/>
          <a:srcRect/>
          <a:stretch>
            <a:fillRect/>
          </a:stretch>
        </p:blipFill>
        <p:spPr bwMode="auto">
          <a:xfrm>
            <a:off x="467544" y="3356992"/>
            <a:ext cx="4248472" cy="3501008"/>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4860032" y="3356992"/>
            <a:ext cx="3672408" cy="3312368"/>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260648"/>
            <a:ext cx="8424936" cy="6336704"/>
          </a:xfrm>
        </p:spPr>
        <p:style>
          <a:lnRef idx="2">
            <a:schemeClr val="accent5">
              <a:shade val="50000"/>
            </a:schemeClr>
          </a:lnRef>
          <a:fillRef idx="1">
            <a:schemeClr val="accent5"/>
          </a:fillRef>
          <a:effectRef idx="0">
            <a:schemeClr val="accent5"/>
          </a:effectRef>
          <a:fontRef idx="minor">
            <a:schemeClr val="lt1"/>
          </a:fontRef>
        </p:style>
        <p:txBody>
          <a:bodyPr>
            <a:normAutofit fontScale="70000" lnSpcReduction="20000"/>
          </a:bodyPr>
          <a:lstStyle/>
          <a:p>
            <a:pPr algn="just">
              <a:buNone/>
            </a:pPr>
            <a:r>
              <a:rPr lang="kk-KZ" dirty="0" smtClean="0"/>
              <a:t>   </a:t>
            </a:r>
          </a:p>
          <a:p>
            <a:pPr algn="just">
              <a:buNone/>
            </a:pPr>
            <a:endParaRPr lang="kk-KZ" dirty="0" smtClean="0"/>
          </a:p>
          <a:p>
            <a:pPr algn="just">
              <a:buNone/>
            </a:pPr>
            <a:r>
              <a:rPr lang="kk-KZ" dirty="0" smtClean="0"/>
              <a:t>         Іс қағаздарының, ресми құжаттардың тiлi бiр жүйеге түспей, стильдiк жағынан қалыптаспай, мемлекеттiк ресми құжаттардың барлығы алдымен қазақ тiлiнде жазылмай, барлық құрылымдағы ic қағаздары қазақ тiлiнде жүргiзiлмей қазақ тiлiнiң қолданыс аясы, қызмет қарымы өpiciн кеңейте aлмайды. Іс қағаздары қоғам өмiрiнде үлкен қызмет атқарады. Іс қағаздарының саясu, тарихи, құқықтық, экономuкалық маңызы өте зор. Мемлекет, республика, қала, кәciпopын, ұйым, мекеме тарихын жазғанда ic қағаздары ақпараттың табылмас қайнар көзi бола алады. Құжаттар фактiлердi, оқиғаларды, қоғам өмірінің құбылыстарын дәлелдейтiн айғақ қызметiн де атқарады. Іс қағаздары - басқару қызметiндегi негiзгi бiр сала. Ұйымдар мен мекемелердiң, кәсiпорындардың қызмет emyi барысында шығарған түрлi шешiмдерi, басқару icmepi, атқарған қызметi ic қағаздарынан айқын көрiнедi. Сондықтан халық шаруашылығын басқаруды жетiлдiру, оны ұйымдастыру деңгейiн көтеру онда құжаттармен жұмыс icтeyдің қаншалықты ғылыми негiзделгенiне тiкелей байланысты. </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836712"/>
            <a:ext cx="8229600" cy="5544616"/>
          </a:xfrm>
        </p:spPr>
        <p:style>
          <a:lnRef idx="3">
            <a:schemeClr val="lt1"/>
          </a:lnRef>
          <a:fillRef idx="1">
            <a:schemeClr val="accent5"/>
          </a:fillRef>
          <a:effectRef idx="1">
            <a:schemeClr val="accent5"/>
          </a:effectRef>
          <a:fontRef idx="minor">
            <a:schemeClr val="lt1"/>
          </a:fontRef>
        </p:style>
        <p:txBody>
          <a:bodyPr>
            <a:normAutofit/>
          </a:bodyPr>
          <a:lstStyle/>
          <a:p>
            <a:pPr>
              <a:buNone/>
            </a:pPr>
            <a:r>
              <a:rPr lang="kk-KZ" b="1" i="1" dirty="0" smtClean="0"/>
              <a:t>          Іс қағаздарын жүргiзу - басқару үрдісінің ажырамас бөлiгiнiң бiрi болып табылады. </a:t>
            </a:r>
            <a:r>
              <a:rPr lang="kk-KZ" dirty="0" smtClean="0"/>
              <a:t>Мекемелер арасындағы ақпарат алмасу хат, жеделхат, телефонхат сuяқты құжаттар арқылы icкe асады.</a:t>
            </a:r>
          </a:p>
          <a:p>
            <a:pPr>
              <a:buNone/>
            </a:pPr>
            <a:r>
              <a:rPr lang="kk-KZ" dirty="0" smtClean="0"/>
              <a:t>     </a:t>
            </a:r>
            <a:endParaRPr lang="kk-KZ" b="1" dirty="0" smtClean="0">
              <a:solidFill>
                <a:srgbClr val="FF0000"/>
              </a:solidFill>
            </a:endParaRPr>
          </a:p>
        </p:txBody>
      </p:sp>
      <p:sp>
        <p:nvSpPr>
          <p:cNvPr id="4" name="Блок-схема: ссылка на другую страницу 3"/>
          <p:cNvSpPr/>
          <p:nvPr/>
        </p:nvSpPr>
        <p:spPr>
          <a:xfrm>
            <a:off x="3923928" y="4437112"/>
            <a:ext cx="1368152" cy="612648"/>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ереже</a:t>
            </a:r>
            <a:endParaRPr lang="ru-RU" dirty="0"/>
          </a:p>
        </p:txBody>
      </p:sp>
      <p:sp>
        <p:nvSpPr>
          <p:cNvPr id="5" name="Блок-схема: ссылка на другую страницу 4"/>
          <p:cNvSpPr/>
          <p:nvPr/>
        </p:nvSpPr>
        <p:spPr>
          <a:xfrm>
            <a:off x="6588224" y="4365104"/>
            <a:ext cx="1512168" cy="612648"/>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бұйрық</a:t>
            </a:r>
            <a:endParaRPr lang="ru-RU" dirty="0"/>
          </a:p>
        </p:txBody>
      </p:sp>
      <p:sp>
        <p:nvSpPr>
          <p:cNvPr id="6" name="Блок-схема: ссылка на другую страницу 5"/>
          <p:cNvSpPr/>
          <p:nvPr/>
        </p:nvSpPr>
        <p:spPr>
          <a:xfrm rot="10800000" flipV="1">
            <a:off x="971600" y="4509120"/>
            <a:ext cx="1152128" cy="323456"/>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жарғы</a:t>
            </a:r>
            <a:endParaRPr lang="ru-RU" dirty="0"/>
          </a:p>
        </p:txBody>
      </p:sp>
      <p:sp>
        <p:nvSpPr>
          <p:cNvPr id="7" name="Блок-схема: ссылка на другую страницу 6"/>
          <p:cNvSpPr/>
          <p:nvPr/>
        </p:nvSpPr>
        <p:spPr>
          <a:xfrm>
            <a:off x="5436096" y="4437112"/>
            <a:ext cx="864096" cy="612648"/>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нұсқау</a:t>
            </a:r>
            <a:endParaRPr lang="kk-KZ" dirty="0" smtClean="0"/>
          </a:p>
        </p:txBody>
      </p:sp>
      <p:sp>
        <p:nvSpPr>
          <p:cNvPr id="8" name="Блок-схема: ссылка на другую страницу 7"/>
          <p:cNvSpPr/>
          <p:nvPr/>
        </p:nvSpPr>
        <p:spPr>
          <a:xfrm>
            <a:off x="2555776" y="4365104"/>
            <a:ext cx="1296144" cy="612648"/>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Қаулы</a:t>
            </a:r>
          </a:p>
        </p:txBody>
      </p:sp>
      <p:sp>
        <p:nvSpPr>
          <p:cNvPr id="9" name="Выноска 3 (с границей) 8"/>
          <p:cNvSpPr/>
          <p:nvPr/>
        </p:nvSpPr>
        <p:spPr>
          <a:xfrm>
            <a:off x="1475656" y="3429000"/>
            <a:ext cx="5976664" cy="612648"/>
          </a:xfrm>
          <a:prstGeom prst="accentCallout3">
            <a:avLst>
              <a:gd name="adj1" fmla="val 155331"/>
              <a:gd name="adj2" fmla="val 29049"/>
              <a:gd name="adj3" fmla="val 99009"/>
              <a:gd name="adj4" fmla="val 45541"/>
              <a:gd name="adj5" fmla="val 153506"/>
              <a:gd name="adj6" fmla="val 54922"/>
              <a:gd name="adj7" fmla="val 170693"/>
              <a:gd name="adj8" fmla="val 37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b="1" dirty="0" smtClean="0">
                <a:solidFill>
                  <a:srgbClr val="FF0000"/>
                </a:solidFill>
              </a:rPr>
              <a:t>Yкiмeттiң басқару icтepi мынадай  құжаттар арқылы жүргiзiледi:</a:t>
            </a:r>
            <a:endParaRPr lang="ru-RU" dirty="0"/>
          </a:p>
        </p:txBody>
      </p:sp>
      <p:sp>
        <p:nvSpPr>
          <p:cNvPr id="10" name="Стрелка вправо 9"/>
          <p:cNvSpPr/>
          <p:nvPr/>
        </p:nvSpPr>
        <p:spPr>
          <a:xfrm rot="3084180">
            <a:off x="5066895" y="4143245"/>
            <a:ext cx="567957" cy="226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Стрелка вниз 10"/>
          <p:cNvSpPr/>
          <p:nvPr/>
        </p:nvSpPr>
        <p:spPr>
          <a:xfrm>
            <a:off x="6660232" y="3933056"/>
            <a:ext cx="216024"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48680"/>
            <a:ext cx="8229600" cy="5577483"/>
          </a:xfrm>
        </p:spPr>
        <p:style>
          <a:lnRef idx="2">
            <a:schemeClr val="accent5">
              <a:shade val="50000"/>
            </a:schemeClr>
          </a:lnRef>
          <a:fillRef idx="1">
            <a:schemeClr val="accent5"/>
          </a:fillRef>
          <a:effectRef idx="0">
            <a:schemeClr val="accent5"/>
          </a:effectRef>
          <a:fontRef idx="minor">
            <a:schemeClr val="lt1"/>
          </a:fontRef>
        </p:style>
        <p:txBody>
          <a:bodyPr>
            <a:normAutofit fontScale="92500" lnSpcReduction="10000"/>
          </a:bodyPr>
          <a:lstStyle/>
          <a:p>
            <a:pPr algn="just">
              <a:buNone/>
            </a:pPr>
            <a:r>
              <a:rPr lang="kk-KZ" dirty="0" smtClean="0"/>
              <a:t>   Іс қағаздарын жүргiзу - мекеме жұмысының    нақты құжаттармен, деректермен реттелген, дәйектелген жүйесi. Құжаттау дегенiмiз кез келген мeкeмeнің қызметiн, әpeкemiн көpceтeтiн құжаттарды жасау, толтыру. Бұған дайын құжаттармен жұмыс та, мекеме iшiнде дайындалған құжаттармен жұмыс та, сырттан келген құжаттармен жұмыс та, сондай-ақ оларды қабылдау, тipкey, ол бойынша жұмыс icтey, орындалуын бақылау, құжаттарды қолдануға дайындау, мұрағатқа дайындау сuяқты толып жатқан жұмыстар кipeдi. </a:t>
            </a:r>
            <a:endParaRPr lang="ru-RU" dirty="0" smtClean="0"/>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2"/>
          </a:solidFill>
        </p:spPr>
        <p:txBody>
          <a:bodyPr>
            <a:normAutofit fontScale="90000"/>
          </a:bodyPr>
          <a:lstStyle/>
          <a:p>
            <a:r>
              <a:rPr lang="kk-KZ" dirty="0" smtClean="0"/>
              <a:t/>
            </a:r>
            <a:br>
              <a:rPr lang="kk-KZ" dirty="0" smtClean="0"/>
            </a:br>
            <a:r>
              <a:rPr lang="kk-KZ" b="1" dirty="0" smtClean="0"/>
              <a:t>4. Іс қағаздарының адам өмірінде алатын орны. </a:t>
            </a:r>
            <a:r>
              <a:rPr lang="ru-RU" dirty="0" smtClean="0"/>
              <a:t/>
            </a:r>
            <a:br>
              <a:rPr lang="ru-RU" dirty="0" smtClean="0"/>
            </a:br>
            <a:endParaRPr lang="ru-RU" dirty="0"/>
          </a:p>
        </p:txBody>
      </p:sp>
      <p:sp>
        <p:nvSpPr>
          <p:cNvPr id="3" name="Содержимое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77500" lnSpcReduction="20000"/>
          </a:bodyPr>
          <a:lstStyle/>
          <a:p>
            <a:pPr algn="just">
              <a:buNone/>
            </a:pPr>
            <a:r>
              <a:rPr lang="kk-KZ" dirty="0" smtClean="0"/>
              <a:t>   Адам өмipi де құжаттармен тiкелей байланысты. Адам дүниеге келгенде оған алғашқы құжат - тууы туралы куәлiк жазылады. 16 жасқа келгенде жеке басын растайтын құжат - жеке куәлiк алады. Meктeптi бiтiргендiгi - орта бiлiм туралы аттестатпен расталады. Жоғаргы oқy орнына түсу үшiн түрлi үлгiдегi ic қағаздарын жазады. Жоғарғы oқy орнын бiтipген шақта диплом берiледi. Жұмысқа орналасу барысында да өтiнiш, түйіндемe, жеке ic парағы т.б. ic қағаздарын жазады. Ал еңбек жолын бастағандығы еңбек кiтапшасына жазылады. Өмipдiң түрлi жағдайында ceнiмxaт, қолхат жазуға, еңбек келіciмiн жасауға, өмipбаян мен мiнездеме жазуға, жеделхат, телефонхат, факс жiберуге тура келедi.</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6120680"/>
          </a:xfrm>
        </p:spPr>
        <p:style>
          <a:lnRef idx="3">
            <a:schemeClr val="lt1"/>
          </a:lnRef>
          <a:fillRef idx="1">
            <a:schemeClr val="accent5"/>
          </a:fillRef>
          <a:effectRef idx="1">
            <a:schemeClr val="accent5"/>
          </a:effectRef>
          <a:fontRef idx="minor">
            <a:schemeClr val="lt1"/>
          </a:fontRef>
        </p:style>
        <p:txBody>
          <a:bodyPr>
            <a:normAutofit fontScale="85000" lnSpcReduction="20000"/>
          </a:bodyPr>
          <a:lstStyle/>
          <a:p>
            <a:pPr algn="just">
              <a:buNone/>
            </a:pPr>
            <a:r>
              <a:rPr lang="kk-KZ" dirty="0" smtClean="0"/>
              <a:t>    Мемлекетiмiздiң apқа сүйер болашақ мамандық иелерiн ic қағаздарын толтырудың мемлекеттiк стандарттары мен толтыру әдicтepi, жазылу стилi, қызметi, мaқcaты сияқты бiлiм негiздерiмен қаруландырып, қазақ тiлiнiң қoғaм дамуындағы рөлiнiң күшеюiне олардың өз ceптiгiн тигiзуiн қaмтамасыз ету. Іc қағаздарының түрлepi, оларға қойылатын талаптар, олардың безендipiлуi, лексикасы сияқты ерекшелiктерiмен таныстыру.     Қазақ ресми іс қағаздар стилі халықтың  қоғамдық өмірімен, мәдени өркендеуімен, әдеби тілдің дамып, жанрлық тармақталуымен, қоғамдық қызметінің артуымен байланысты дамып, жетіліп отырған. Қазақ ресми іс қағаздар тілің тарихына шолу жасай отырып, оның екі түрлі арнадан сусындағанын байқауға болады. Бірі – сонау көне дәуірден бері үзілмей келе жатқан хан жарлықтары және басқа да ресми құжат үлгілері. </a:t>
            </a:r>
            <a:endParaRPr lang="ru-RU" dirty="0" smtClean="0"/>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36712"/>
            <a:ext cx="8229600" cy="5289451"/>
          </a:xfrm>
        </p:spPr>
        <p:style>
          <a:lnRef idx="2">
            <a:schemeClr val="accent5">
              <a:shade val="50000"/>
            </a:schemeClr>
          </a:lnRef>
          <a:fillRef idx="1">
            <a:schemeClr val="accent5"/>
          </a:fillRef>
          <a:effectRef idx="0">
            <a:schemeClr val="accent5"/>
          </a:effectRef>
          <a:fontRef idx="minor">
            <a:schemeClr val="lt1"/>
          </a:fontRef>
        </p:style>
        <p:txBody>
          <a:bodyPr>
            <a:normAutofit fontScale="85000" lnSpcReduction="10000"/>
          </a:bodyPr>
          <a:lstStyle/>
          <a:p>
            <a:pPr algn="just">
              <a:buNone/>
            </a:pPr>
            <a:r>
              <a:rPr lang="kk-KZ" dirty="0" smtClean="0"/>
              <a:t>    Екiншiсi – қазақ жерiнiң Россия мемлекетiнiң қол астына кipyiмeн байланысты қазақ тiлiне аударылып таратылған орыс әкiмшiлiк орындарының бұйрық-жарлықтары, заңдары, қатынас қағаздары. Яғни, қазiргi қазақ ресми іс қағаздар тiлi жоқ жерден пайда бола салмаған өзiндiк тарихы бар құбылыс. Бұған дейiн қазақтар саны басым алыс аудандарда ғана іс қағаздары қазақша жүргiзiлiп келгенi мәлiм. Қазiргi таңда республuкада мемлекеттiк органдар іс қағаздарын мемлекеттiк тiлде жүргiзуге бет бұрды. Бұл әрине әр мекемеде әр түрлi дережеде атқарылып жатқан ic. Бұл үлкен icтiң оп-оңай орындалып, бiр күнде қалыптаса қалмайтыны белгiлi.</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88640"/>
            <a:ext cx="8661648" cy="850106"/>
          </a:xfrm>
          <a:solidFill>
            <a:schemeClr val="accent2"/>
          </a:solidFill>
        </p:spPr>
        <p:txBody>
          <a:bodyPr>
            <a:normAutofit fontScale="90000"/>
          </a:bodyPr>
          <a:lstStyle/>
          <a:p>
            <a:r>
              <a:rPr lang="kk-KZ" sz="3200" b="1" dirty="0" smtClean="0"/>
              <a:t>іс қағаздарын мемлекеттiк тiлде жүргiзудің проблемалар</a:t>
            </a:r>
            <a:endParaRPr lang="ru-RU" sz="3200" b="1" dirty="0"/>
          </a:p>
        </p:txBody>
      </p:sp>
      <p:sp>
        <p:nvSpPr>
          <p:cNvPr id="3" name="Содержимое 2"/>
          <p:cNvSpPr>
            <a:spLocks noGrp="1"/>
          </p:cNvSpPr>
          <p:nvPr>
            <p:ph idx="1"/>
          </p:nvPr>
        </p:nvSpPr>
        <p:spPr>
          <a:xfrm>
            <a:off x="323528" y="1340768"/>
            <a:ext cx="8640960" cy="5328592"/>
          </a:xfrm>
        </p:spPr>
        <p:style>
          <a:lnRef idx="2">
            <a:schemeClr val="accent5">
              <a:shade val="50000"/>
            </a:schemeClr>
          </a:lnRef>
          <a:fillRef idx="1">
            <a:schemeClr val="accent5"/>
          </a:fillRef>
          <a:effectRef idx="0">
            <a:schemeClr val="accent5"/>
          </a:effectRef>
          <a:fontRef idx="minor">
            <a:schemeClr val="lt1"/>
          </a:fontRef>
        </p:style>
        <p:txBody>
          <a:bodyPr>
            <a:normAutofit fontScale="70000" lnSpcReduction="20000"/>
          </a:bodyPr>
          <a:lstStyle/>
          <a:p>
            <a:pPr algn="just">
              <a:buNone/>
            </a:pPr>
            <a:r>
              <a:rPr lang="kk-KZ" b="1" dirty="0" smtClean="0"/>
              <a:t>      Бiрiншi проблема - </a:t>
            </a:r>
            <a:r>
              <a:rPr lang="kk-KZ" dirty="0" smtClean="0"/>
              <a:t>мемлекеттiк қызметшiлердiң ана тiлiнде epкін сөйлеп, жаза алмайтыны. Ал орыс тiлдi кез келген маман орыс тiлiндегi ресми құжатты epкін жазып шығады. Бұның себебi, бiрiншiден, тiлдi жетiк меңгергендiгi болса, екiншiден орыс тiлiндегi ic қағаздары ғасырлар бойы уақыm тезiнен өmiп әбден қалыптасқан, қай салада да дайын, мәтiндepi стандартқа айналған. Оларда бұл дәстүрлi мектеп. Бiз қазақ тiлiндегi іс қағаздарын да осындай дәрежеге көтеруiмiз керек</a:t>
            </a:r>
          </a:p>
          <a:p>
            <a:pPr algn="just">
              <a:buNone/>
            </a:pPr>
            <a:r>
              <a:rPr lang="kk-KZ" dirty="0" smtClean="0"/>
              <a:t>      Екiншi проблема - қазақ тiлiнде іс қағаздарын жүргiзуге байланысты оқулықтар, оқу құралдары, сөздiктер, ic қағаздарынын, үлгiлерi өте аз, жоққа тән десе де болады. </a:t>
            </a:r>
          </a:p>
          <a:p>
            <a:pPr algn="just">
              <a:buNone/>
            </a:pPr>
            <a:r>
              <a:rPr lang="kk-KZ" dirty="0" smtClean="0"/>
              <a:t>      Үшiншi проблема - жоғары оқу орындарында да, арнаулы оқу орындарында да ic қағаздарын қазақша жүргiзуге байланысты пән, арнаулы курс оқу бағдарламасына енгiзiлмеген, сондықтан оқу орнын аяқтаған маман өндіріске я мемлекеттiк органға іс қағаздарын қазақша жүргiзуге eш дайындықсыз келедi. </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5793507"/>
          </a:xfrm>
        </p:spPr>
        <p:style>
          <a:lnRef idx="2">
            <a:schemeClr val="accent5">
              <a:shade val="50000"/>
            </a:schemeClr>
          </a:lnRef>
          <a:fillRef idx="1">
            <a:schemeClr val="accent5"/>
          </a:fillRef>
          <a:effectRef idx="0">
            <a:schemeClr val="accent5"/>
          </a:effectRef>
          <a:fontRef idx="minor">
            <a:schemeClr val="lt1"/>
          </a:fontRef>
        </p:style>
        <p:txBody>
          <a:bodyPr>
            <a:normAutofit fontScale="77500" lnSpcReduction="20000"/>
          </a:bodyPr>
          <a:lstStyle/>
          <a:p>
            <a:pPr algn="just">
              <a:buNone/>
            </a:pPr>
            <a:r>
              <a:rPr lang="kk-KZ" dirty="0" smtClean="0"/>
              <a:t>      Есте ұстайтын бiр жайт, ic қағаздары қарапайым жұрттың бәрiне түсінiктi ауызекi тiлде жазылмайды. Ол әдеби тiлдiң күрделipек, ресми, саяси, экономикалық сипаттағы нұсқасы десе де болады. Оның өзiне тән қалыптасқан тepминдepi, сөз орамдары, мәнер-нақышы, белгiлi бip стандарты бар. Ic қағаздары өpкeниeттi елдiң бәрiнде осындай. Ic қағаздарындағы көптеген терминдер орыс тiлiнен, орыс тiлi арқылы басқа тiлдерден енген. Олардың көпшiлiгiнiң қазақшаланған нұсқасы бар. Кейбipiнiң орыс тiлiндегi нұсқасы да қазақшаланған нұсқасы да қaтap қолданылып жүр. Қазiргi таңда белең алған бiр құбылыс ic қағаздарын, олардағы терминдердi түгелдей орыс тiлiнен аударып алып жаmырмыз. Тiптi бiр сөзiн, бip тipкeciн мүлт жiбергiмiз келмейдi, түгендеп отырамыз, кейде осыны қaтaң ұстанамыз деп шарттылыққа, түсiнбеушiлiкке ұрынамыз</a:t>
            </a: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404664"/>
            <a:ext cx="8892480" cy="6453336"/>
          </a:xfrm>
        </p:spPr>
        <p:style>
          <a:lnRef idx="2">
            <a:schemeClr val="accent5">
              <a:shade val="50000"/>
            </a:schemeClr>
          </a:lnRef>
          <a:fillRef idx="1">
            <a:schemeClr val="accent5"/>
          </a:fillRef>
          <a:effectRef idx="0">
            <a:schemeClr val="accent5"/>
          </a:effectRef>
          <a:fontRef idx="minor">
            <a:schemeClr val="lt1"/>
          </a:fontRef>
        </p:style>
        <p:txBody>
          <a:bodyPr>
            <a:normAutofit fontScale="62500" lnSpcReduction="20000"/>
          </a:bodyPr>
          <a:lstStyle/>
          <a:p>
            <a:pPr algn="just">
              <a:buNone/>
            </a:pPr>
            <a:r>
              <a:rPr lang="kk-KZ" dirty="0" smtClean="0"/>
              <a:t>         Мысалы, орыс тiлiндегi делопроизводство термин ic қағаздapын жүpгiзу болып қалыптасқан, соңғы кезде орыс тiлiндегi нұсқасында қағаз сөзiнiң баламасы жоқ болғандықтан оны алып тастап ic жүргiзу деп айту, жазу, белең алып жүр. Негiзiнде ic жүргiзу заң орындарында қолданылатын термин болып қалыптасқан. Беретiн мағынасы да көпшiлiкке түciнiктi - белгiлi бip қылмыстық icтi жүргiзу. Осыған орай іcтi болды, ici сотта қаралды, қылмысты ic тоқтатылды, icтi жүргiзу пәленшеевке тапсырылды деген сuяқты тiркестердi жui қолданамыз.Олай болса делопроизводство сөзiн ic жүргiзу деп алудың қанша қажеттiгi бар? </a:t>
            </a:r>
            <a:r>
              <a:rPr lang="kk-KZ" b="1" dirty="0" smtClean="0">
                <a:solidFill>
                  <a:srgbClr val="FF0000"/>
                </a:solidFill>
              </a:rPr>
              <a:t>Оқулықта дeлопpоизводство сөзi ic қағаздарын жүргiзу деп берiлдi. </a:t>
            </a:r>
          </a:p>
          <a:p>
            <a:pPr algn="just">
              <a:buNone/>
            </a:pPr>
            <a:r>
              <a:rPr lang="kk-KZ" b="1" dirty="0" smtClean="0">
                <a:solidFill>
                  <a:schemeClr val="bg2">
                    <a:lumMod val="10000"/>
                  </a:schemeClr>
                </a:solidFill>
              </a:rPr>
              <a:t>         Бiрiншiден</a:t>
            </a:r>
            <a:r>
              <a:rPr lang="kk-KZ" dirty="0" smtClean="0">
                <a:solidFill>
                  <a:schemeClr val="bg2">
                    <a:lumMod val="10000"/>
                  </a:schemeClr>
                </a:solidFill>
              </a:rPr>
              <a:t> </a:t>
            </a:r>
            <a:r>
              <a:rPr lang="kk-KZ" dirty="0" smtClean="0"/>
              <a:t>ic қағаздарын жүргiзу сөзi бұрыннан қалыптасып, тiлге сiңiстi болған</a:t>
            </a:r>
          </a:p>
          <a:p>
            <a:pPr algn="just">
              <a:buNone/>
            </a:pPr>
            <a:r>
              <a:rPr lang="kk-KZ" dirty="0" smtClean="0"/>
              <a:t>         </a:t>
            </a:r>
            <a:r>
              <a:rPr lang="kk-KZ" b="1" dirty="0" smtClean="0">
                <a:solidFill>
                  <a:schemeClr val="bg2">
                    <a:lumMod val="10000"/>
                  </a:schemeClr>
                </a:solidFill>
              </a:rPr>
              <a:t>екiншiден </a:t>
            </a:r>
            <a:r>
              <a:rPr lang="kk-KZ" dirty="0" smtClean="0"/>
              <a:t>өз мағынасын толық, айқын бере алады</a:t>
            </a:r>
          </a:p>
          <a:p>
            <a:pPr algn="just">
              <a:buNone/>
            </a:pPr>
            <a:r>
              <a:rPr lang="kk-KZ" b="1" dirty="0" smtClean="0"/>
              <a:t>         </a:t>
            </a:r>
            <a:r>
              <a:rPr lang="kk-KZ" b="1" dirty="0" smtClean="0">
                <a:solidFill>
                  <a:schemeClr val="bg2">
                    <a:lumMod val="10000"/>
                  </a:schemeClr>
                </a:solidFill>
              </a:rPr>
              <a:t>үшiншiден</a:t>
            </a:r>
            <a:r>
              <a:rPr lang="kk-KZ" dirty="0" smtClean="0">
                <a:solidFill>
                  <a:schemeClr val="bg2">
                    <a:lumMod val="10000"/>
                  </a:schemeClr>
                </a:solidFill>
              </a:rPr>
              <a:t> </a:t>
            </a:r>
            <a:r>
              <a:rPr lang="kk-KZ" dirty="0" smtClean="0"/>
              <a:t>іс жүргiзу заң термині ретiнде қалыптaсқaн, өзiнiң беретiн мағынасы, aтқapaтын қызметi, қолданылу ерекшелiгi бар, төртiншiден әрқайсысының өз атауы тұрғанда eкi mepмuнді бiр сөзбен беру қажеттiгi жоқ. Қазақ тiлi бай, терминдердiң баламалары да жетерлiк, бәрiн ғылыми негiздеп, байыптап алу керек. Іc қағаздарын қазақша жүргiзудi қалыптастыру үлкен де жayaпты ic. Бұл қалыптасып, бiр iзге түскенше ic қағаздары¬ның түрлi нұсқалары, түрлi сөз қолданыстары белең алуы мүмкін. Оны жүйеге түcipy үшiн де бiраз уақыт керек болады. Біздiң мақсатымыз ic қағаздарын жазудағы, оның стандарт нұсқаларын қалыптастырудағы өpкeниeттi елдер тәжipибесiне сүйене отырып, ана тiлiнiң өз заңдылықтарын сақтап, өз мүмкiншiлiгiн сарқа пайдалана отырып ұлттық іс қағаздарын қалыптастыру.</a:t>
            </a:r>
            <a:endParaRPr lang="ru-RU" dirty="0" smtClean="0"/>
          </a:p>
          <a:p>
            <a:pPr algn="just"/>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2"/>
          </a:solidFill>
        </p:spPr>
        <p:txBody>
          <a:bodyPr/>
          <a:lstStyle/>
          <a:p>
            <a:r>
              <a:rPr lang="kk-KZ" b="1" dirty="0" smtClean="0"/>
              <a:t>Мақсаты:</a:t>
            </a:r>
            <a:endParaRPr lang="ru-RU" dirty="0"/>
          </a:p>
        </p:txBody>
      </p:sp>
      <p:sp>
        <p:nvSpPr>
          <p:cNvPr id="3" name="Содержимое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lstStyle/>
          <a:p>
            <a:r>
              <a:rPr lang="kk-KZ" dirty="0" smtClean="0"/>
              <a:t>Іс қағаздары туралы түсінік, олардың түрлері және рәсімдеу стилі туралы әңгімелеу.</a:t>
            </a:r>
            <a:endParaRPr lang="ru-RU" dirty="0" smtClean="0"/>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2"/>
          </a:solidFill>
        </p:spPr>
        <p:txBody>
          <a:bodyPr>
            <a:normAutofit fontScale="90000"/>
          </a:bodyPr>
          <a:lstStyle/>
          <a:p>
            <a:r>
              <a:rPr lang="kk-KZ" b="1" dirty="0" smtClean="0"/>
              <a:t/>
            </a:r>
            <a:br>
              <a:rPr lang="kk-KZ" b="1" dirty="0" smtClean="0"/>
            </a:br>
            <a:r>
              <a:rPr lang="kk-KZ" b="1" dirty="0" smtClean="0"/>
              <a:t>Тақырыпты бекітуге арналған сұрақтар:</a:t>
            </a:r>
            <a:r>
              <a:rPr lang="ru-RU" dirty="0" smtClean="0"/>
              <a:t/>
            </a:r>
            <a:br>
              <a:rPr lang="ru-RU" dirty="0" smtClean="0"/>
            </a:br>
            <a:endParaRPr lang="ru-RU" dirty="0"/>
          </a:p>
        </p:txBody>
      </p:sp>
      <p:sp>
        <p:nvSpPr>
          <p:cNvPr id="3" name="Содержимое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lstStyle/>
          <a:p>
            <a:pPr>
              <a:buNone/>
            </a:pPr>
            <a:r>
              <a:rPr lang="kk-KZ" dirty="0" smtClean="0"/>
              <a:t>1. Іс қағаздары деген не?</a:t>
            </a:r>
            <a:endParaRPr lang="ru-RU" dirty="0" smtClean="0"/>
          </a:p>
          <a:p>
            <a:pPr>
              <a:buNone/>
            </a:pPr>
            <a:r>
              <a:rPr lang="kk-KZ" dirty="0" smtClean="0"/>
              <a:t>2.  Іс қағаздарының қызметтері қандай?</a:t>
            </a:r>
            <a:endParaRPr lang="ru-RU" dirty="0" smtClean="0"/>
          </a:p>
          <a:p>
            <a:pPr>
              <a:buNone/>
            </a:pPr>
            <a:r>
              <a:rPr lang="kk-KZ" dirty="0" smtClean="0"/>
              <a:t>3. Іс қағаздарының сипаттары қандай?</a:t>
            </a:r>
            <a:endParaRPr lang="ru-RU" dirty="0" smtClean="0"/>
          </a:p>
          <a:p>
            <a:pPr>
              <a:buNone/>
            </a:pPr>
            <a:r>
              <a:rPr lang="kk-KZ" dirty="0" smtClean="0"/>
              <a:t>4. Іс қағаздарының адам өмірінде алатын орны қандай?</a:t>
            </a:r>
            <a:endParaRPr lang="ru-RU" dirty="0" smtClean="0"/>
          </a:p>
          <a:p>
            <a:pPr>
              <a:buNone/>
            </a:pPr>
            <a:r>
              <a:rPr lang="kk-KZ" dirty="0" smtClean="0"/>
              <a:t>5. Сіз іс қағаздарын дұрыс ресімдей аласыз ба?</a:t>
            </a:r>
            <a:endParaRPr lang="ru-RU" dirty="0" smtClean="0"/>
          </a:p>
          <a:p>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2"/>
          </a:solidFill>
        </p:spPr>
        <p:txBody>
          <a:bodyPr>
            <a:normAutofit fontScale="90000"/>
          </a:bodyPr>
          <a:lstStyle/>
          <a:p>
            <a:r>
              <a:rPr lang="kk-KZ" b="1" dirty="0" smtClean="0"/>
              <a:t>Пайдаланылатын әдебиеттер:</a:t>
            </a:r>
            <a:r>
              <a:rPr lang="ru-RU" dirty="0" smtClean="0"/>
              <a:t/>
            </a:r>
            <a:br>
              <a:rPr lang="ru-RU" dirty="0" smtClean="0"/>
            </a:br>
            <a:endParaRPr lang="ru-RU" dirty="0"/>
          </a:p>
        </p:txBody>
      </p:sp>
      <p:sp>
        <p:nvSpPr>
          <p:cNvPr id="3" name="Содержимое 2"/>
          <p:cNvSpPr>
            <a:spLocks noGrp="1"/>
          </p:cNvSpPr>
          <p:nvPr>
            <p:ph idx="1"/>
          </p:nvPr>
        </p:nvSpPr>
        <p:spPr/>
        <p:style>
          <a:lnRef idx="3">
            <a:schemeClr val="lt1"/>
          </a:lnRef>
          <a:fillRef idx="1">
            <a:schemeClr val="accent5"/>
          </a:fillRef>
          <a:effectRef idx="1">
            <a:schemeClr val="accent5"/>
          </a:effectRef>
          <a:fontRef idx="minor">
            <a:schemeClr val="lt1"/>
          </a:fontRef>
        </p:style>
        <p:txBody>
          <a:bodyPr>
            <a:normAutofit lnSpcReduction="10000"/>
          </a:bodyPr>
          <a:lstStyle/>
          <a:p>
            <a:pPr algn="just">
              <a:buNone/>
            </a:pPr>
            <a:r>
              <a:rPr lang="kk-KZ" dirty="0" smtClean="0"/>
              <a:t>1.Жекеева К.О., Әбдірахманова Қ.Ж. «Қазақ тілі» А -2010</a:t>
            </a:r>
            <a:endParaRPr lang="ru-RU" dirty="0" smtClean="0"/>
          </a:p>
          <a:p>
            <a:pPr algn="just">
              <a:buNone/>
            </a:pPr>
            <a:r>
              <a:rPr lang="kk-KZ" dirty="0" smtClean="0"/>
              <a:t>2.Күзекова З.С. «Қазақ тілі». Экономистерге арналған оқу құралы, Алматы, 2011</a:t>
            </a:r>
            <a:endParaRPr lang="ru-RU" dirty="0" smtClean="0"/>
          </a:p>
          <a:p>
            <a:pPr algn="just">
              <a:buNone/>
            </a:pPr>
            <a:r>
              <a:rPr lang="kk-KZ" dirty="0" smtClean="0"/>
              <a:t>3. Ақжанова А., Өтегенова К. «Кәсіби қазақ тілі». Астана, 2010</a:t>
            </a:r>
            <a:endParaRPr lang="ru-RU" dirty="0" smtClean="0"/>
          </a:p>
          <a:p>
            <a:pPr algn="just">
              <a:buNone/>
            </a:pPr>
            <a:r>
              <a:rPr lang="kk-KZ" dirty="0" smtClean="0"/>
              <a:t>4. Жекеева К.О., Әбдірахманова Қ.Ж. «Қазақ тілі» А -2010</a:t>
            </a:r>
            <a:endParaRPr lang="ru-RU" dirty="0" smtClean="0"/>
          </a:p>
          <a:p>
            <a:pPr algn="just">
              <a:buNone/>
            </a:pPr>
            <a:r>
              <a:rPr lang="kk-KZ" dirty="0" smtClean="0"/>
              <a:t> </a:t>
            </a:r>
            <a:endParaRPr lang="ru-RU" dirty="0" smtClean="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2"/>
          </a:solidFill>
        </p:spPr>
        <p:txBody>
          <a:bodyPr/>
          <a:lstStyle/>
          <a:p>
            <a:r>
              <a:rPr lang="kk-KZ" b="1" dirty="0" smtClean="0"/>
              <a:t>Жоспар:</a:t>
            </a:r>
            <a:endParaRPr lang="ru-RU" dirty="0"/>
          </a:p>
        </p:txBody>
      </p:sp>
      <p:sp>
        <p:nvSpPr>
          <p:cNvPr id="3" name="Содержимое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lstStyle/>
          <a:p>
            <a:pPr>
              <a:buNone/>
            </a:pPr>
            <a:r>
              <a:rPr lang="kk-KZ" dirty="0" smtClean="0"/>
              <a:t>1.Іс қағаздары туралы түсінік.</a:t>
            </a:r>
            <a:endParaRPr lang="ru-RU" dirty="0" smtClean="0"/>
          </a:p>
          <a:p>
            <a:pPr>
              <a:buNone/>
            </a:pPr>
            <a:r>
              <a:rPr lang="kk-KZ" dirty="0" smtClean="0"/>
              <a:t>2. Іс қағаздарының қызметтері.</a:t>
            </a:r>
            <a:endParaRPr lang="ru-RU" dirty="0" smtClean="0"/>
          </a:p>
          <a:p>
            <a:pPr>
              <a:buNone/>
            </a:pPr>
            <a:r>
              <a:rPr lang="kk-KZ" dirty="0" smtClean="0"/>
              <a:t>3. Іс қағаздарының сипаттары.</a:t>
            </a:r>
            <a:endParaRPr lang="ru-RU" dirty="0" smtClean="0"/>
          </a:p>
          <a:p>
            <a:pPr>
              <a:buNone/>
            </a:pPr>
            <a:r>
              <a:rPr lang="kk-KZ" dirty="0" smtClean="0"/>
              <a:t>4. Іс қағаздарының адам өмірінде алатын орны. </a:t>
            </a:r>
            <a:endParaRPr lang="ru-RU" dirty="0" smtClean="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2"/>
          </a:solidFill>
        </p:spPr>
        <p:txBody>
          <a:bodyPr>
            <a:normAutofit fontScale="90000"/>
          </a:bodyPr>
          <a:lstStyle/>
          <a:p>
            <a:r>
              <a:rPr lang="kk-KZ" dirty="0" smtClean="0"/>
              <a:t>1.Іс қағаздары туралы түсінік.</a:t>
            </a:r>
            <a:r>
              <a:rPr lang="ru-RU" dirty="0" smtClean="0"/>
              <a:t/>
            </a:r>
            <a:br>
              <a:rPr lang="ru-RU" dirty="0" smtClean="0"/>
            </a:br>
            <a:endParaRPr lang="ru-RU" dirty="0"/>
          </a:p>
        </p:txBody>
      </p:sp>
      <p:sp>
        <p:nvSpPr>
          <p:cNvPr id="3" name="Содержимое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92500" lnSpcReduction="20000"/>
          </a:bodyPr>
          <a:lstStyle/>
          <a:p>
            <a:pPr algn="just">
              <a:buNone/>
            </a:pPr>
            <a:r>
              <a:rPr lang="kk-KZ" dirty="0" smtClean="0"/>
              <a:t>        </a:t>
            </a:r>
            <a:r>
              <a:rPr lang="kk-KZ" b="1" dirty="0" smtClean="0">
                <a:solidFill>
                  <a:srgbClr val="FF0000"/>
                </a:solidFill>
              </a:rPr>
              <a:t>Іс қағаздары деген </a:t>
            </a:r>
            <a:r>
              <a:rPr lang="kk-KZ" dirty="0" smtClean="0"/>
              <a:t>тіркестің ұғымы кең. Олар – адамның күнделікті өмірінде жиі қолданылатын үлгілер. Іс қағаздарына, яғни ресми құжаттарға өтініш, хабарландыру, қолхат, анықтама, хаттама, шарт, мінездеме, міндеттеме, қатынас, т.б. жатады. Шартты түрде айтқанда, бұлардың ресми деп аталатын себебі – көбінесе бір түрде, біркелкі қалыптасқан үлгі бойынша жазылатындығы. Дегенмен, олардың арасында айырмашылықтар да жоқ емес.</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2"/>
          </a:solidFill>
        </p:spPr>
        <p:txBody>
          <a:bodyPr/>
          <a:lstStyle/>
          <a:p>
            <a:r>
              <a:rPr lang="kk-KZ" dirty="0" smtClean="0"/>
              <a:t>ерекшеліктер</a:t>
            </a:r>
            <a:endParaRPr lang="ru-RU" dirty="0"/>
          </a:p>
        </p:txBody>
      </p:sp>
      <p:sp>
        <p:nvSpPr>
          <p:cNvPr id="3" name="Содержимое 2"/>
          <p:cNvSpPr>
            <a:spLocks noGrp="1"/>
          </p:cNvSpPr>
          <p:nvPr>
            <p:ph idx="1"/>
          </p:nvPr>
        </p:nvSpPr>
        <p:spPr/>
        <p:style>
          <a:lnRef idx="3">
            <a:schemeClr val="lt1"/>
          </a:lnRef>
          <a:fillRef idx="1">
            <a:schemeClr val="accent5"/>
          </a:fillRef>
          <a:effectRef idx="1">
            <a:schemeClr val="accent5"/>
          </a:effectRef>
          <a:fontRef idx="minor">
            <a:schemeClr val="lt1"/>
          </a:fontRef>
        </p:style>
        <p:txBody>
          <a:bodyPr>
            <a:normAutofit fontScale="62500" lnSpcReduction="20000"/>
          </a:bodyPr>
          <a:lstStyle/>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r>
              <a:rPr lang="kk-KZ" dirty="0" smtClean="0"/>
              <a:t>Мәселен</a:t>
            </a:r>
            <a:r>
              <a:rPr lang="kk-KZ" dirty="0" smtClean="0"/>
              <a:t>, хабарландыру, қолхат, сеімхат, анықтама көбіне бір түрлі, кейде біркелкі үлгі бойынша жазылса, әңгіме, мақала, күнделік, т.б. шығармашылық жұмыстар болып есептеледі. Өйткені, олардың біркелкі үлгісі жоқ. Іс қағаздарының қай түрін де дұрыс жаза білу үшін мазмұнын толық, жан – жақты біліп алу керек. Өз ойыңдағыны рет – ретімен дамыта, қарапайым етіп бере білуге жаттыққан жөн.</a:t>
            </a:r>
            <a:endParaRPr lang="ru-RU" dirty="0" smtClean="0"/>
          </a:p>
          <a:p>
            <a:endParaRPr lang="ru-RU" dirty="0"/>
          </a:p>
        </p:txBody>
      </p:sp>
      <p:sp>
        <p:nvSpPr>
          <p:cNvPr id="4" name="Скругленная прямоугольная выноска 3"/>
          <p:cNvSpPr/>
          <p:nvPr/>
        </p:nvSpPr>
        <p:spPr>
          <a:xfrm>
            <a:off x="9144000" y="2204864"/>
            <a:ext cx="45719" cy="72008"/>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кругленная прямоугольная выноска 4"/>
          <p:cNvSpPr/>
          <p:nvPr/>
        </p:nvSpPr>
        <p:spPr>
          <a:xfrm>
            <a:off x="2987824" y="1844824"/>
            <a:ext cx="1872208" cy="612648"/>
          </a:xfrm>
          <a:prstGeom prst="wedgeRoundRectCallout">
            <a:avLst>
              <a:gd name="adj1" fmla="val 9223"/>
              <a:gd name="adj2" fmla="val -13985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не үшін жазылғанына</a:t>
            </a:r>
            <a:endParaRPr lang="ru-RU" dirty="0"/>
          </a:p>
        </p:txBody>
      </p:sp>
      <p:sp>
        <p:nvSpPr>
          <p:cNvPr id="6" name="Скругленная прямоугольная выноска 5"/>
          <p:cNvSpPr/>
          <p:nvPr/>
        </p:nvSpPr>
        <p:spPr>
          <a:xfrm>
            <a:off x="5004048" y="1772816"/>
            <a:ext cx="1656184" cy="900680"/>
          </a:xfrm>
          <a:prstGeom prst="wedgeRoundRectCallout">
            <a:avLst>
              <a:gd name="adj1" fmla="val -21895"/>
              <a:gd name="adj2" fmla="val -10247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жіберілетін </a:t>
            </a:r>
            <a:r>
              <a:rPr lang="kk-KZ" dirty="0" smtClean="0"/>
              <a:t>жері</a:t>
            </a:r>
            <a:endParaRPr lang="ru-RU" dirty="0"/>
          </a:p>
        </p:txBody>
      </p:sp>
      <p:sp>
        <p:nvSpPr>
          <p:cNvPr id="7" name="Скругленная прямоугольная выноска 6"/>
          <p:cNvSpPr/>
          <p:nvPr/>
        </p:nvSpPr>
        <p:spPr>
          <a:xfrm>
            <a:off x="683568" y="1844824"/>
            <a:ext cx="2210544" cy="612648"/>
          </a:xfrm>
          <a:prstGeom prst="wedgeRoundRectCallout">
            <a:avLst>
              <a:gd name="adj1" fmla="val -2139"/>
              <a:gd name="adj2" fmla="val -13411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іс қағазының кімге арналғанына</a:t>
            </a:r>
            <a:endParaRPr lang="ru-RU" dirty="0"/>
          </a:p>
        </p:txBody>
      </p:sp>
      <p:sp>
        <p:nvSpPr>
          <p:cNvPr id="8" name="Скругленная прямоугольная выноска 7"/>
          <p:cNvSpPr/>
          <p:nvPr/>
        </p:nvSpPr>
        <p:spPr>
          <a:xfrm>
            <a:off x="6551712" y="1844824"/>
            <a:ext cx="2592288" cy="864096"/>
          </a:xfrm>
          <a:prstGeom prst="wedgeRoundRectCallout">
            <a:avLst>
              <a:gd name="adj1" fmla="val -26599"/>
              <a:gd name="adj2" fmla="val -11556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адамына, жазылған мәтіннің мазмұнына, соған орай, тілек</a:t>
            </a:r>
            <a:endParaRPr lang="ru-RU" dirty="0"/>
          </a:p>
        </p:txBody>
      </p:sp>
      <p:sp>
        <p:nvSpPr>
          <p:cNvPr id="9" name="Скругленная прямоугольная выноска 8"/>
          <p:cNvSpPr/>
          <p:nvPr/>
        </p:nvSpPr>
        <p:spPr>
          <a:xfrm>
            <a:off x="3131840" y="3284984"/>
            <a:ext cx="2088232" cy="612648"/>
          </a:xfrm>
          <a:prstGeom prst="wedgeRoundRectCallout">
            <a:avLst>
              <a:gd name="adj1" fmla="val 40639"/>
              <a:gd name="adj2" fmla="val -40678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қорытынды пікір</a:t>
            </a:r>
            <a:endParaRPr lang="ru-RU" dirty="0"/>
          </a:p>
        </p:txBody>
      </p:sp>
      <p:sp>
        <p:nvSpPr>
          <p:cNvPr id="10" name="Скругленная прямоугольная выноска 9"/>
          <p:cNvSpPr/>
          <p:nvPr/>
        </p:nvSpPr>
        <p:spPr>
          <a:xfrm>
            <a:off x="6948264" y="3140968"/>
            <a:ext cx="914400" cy="612648"/>
          </a:xfrm>
          <a:prstGeom prst="wedgeRoundRectCallout">
            <a:avLst>
              <a:gd name="adj1" fmla="val -28525"/>
              <a:gd name="adj2" fmla="val -11832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мақсат</a:t>
            </a:r>
            <a:endParaRPr lang="ru-RU" dirty="0"/>
          </a:p>
        </p:txBody>
      </p:sp>
      <p:sp>
        <p:nvSpPr>
          <p:cNvPr id="11" name="Скругленная прямоугольная выноска 10"/>
          <p:cNvSpPr/>
          <p:nvPr/>
        </p:nvSpPr>
        <p:spPr>
          <a:xfrm>
            <a:off x="467544" y="2996952"/>
            <a:ext cx="2448272" cy="864096"/>
          </a:xfrm>
          <a:prstGeom prst="wedgeRoundRectCallout">
            <a:avLst>
              <a:gd name="adj1" fmla="val 70743"/>
              <a:gd name="adj2" fmla="val -23868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ұсыныс, талапқа байланысты болып келеді.</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2"/>
          </a:solidFill>
        </p:spPr>
        <p:txBody>
          <a:bodyPr>
            <a:normAutofit fontScale="90000"/>
          </a:bodyPr>
          <a:lstStyle/>
          <a:p>
            <a:r>
              <a:rPr lang="kk-KZ" dirty="0" smtClean="0"/>
              <a:t>Жеке адам өміріне қатысты іс қағаздары:</a:t>
            </a:r>
            <a:endParaRPr lang="ru-RU" dirty="0"/>
          </a:p>
        </p:txBody>
      </p:sp>
      <p:sp>
        <p:nvSpPr>
          <p:cNvPr id="3" name="Содержимое 2"/>
          <p:cNvSpPr>
            <a:spLocks noGrp="1"/>
          </p:cNvSpPr>
          <p:nvPr>
            <p:ph idx="1"/>
          </p:nvPr>
        </p:nvSpPr>
        <p:spPr>
          <a:xfrm>
            <a:off x="467544" y="1412776"/>
            <a:ext cx="8229600" cy="4525963"/>
          </a:xfrm>
        </p:spPr>
        <p:style>
          <a:lnRef idx="2">
            <a:schemeClr val="accent5">
              <a:shade val="50000"/>
            </a:schemeClr>
          </a:lnRef>
          <a:fillRef idx="1">
            <a:schemeClr val="accent5"/>
          </a:fillRef>
          <a:effectRef idx="0">
            <a:schemeClr val="accent5"/>
          </a:effectRef>
          <a:fontRef idx="minor">
            <a:schemeClr val="lt1"/>
          </a:fontRef>
        </p:style>
        <p:txBody>
          <a:bodyPr/>
          <a:lstStyle/>
          <a:p>
            <a:endParaRPr lang="kk-KZ" dirty="0" smtClean="0"/>
          </a:p>
          <a:p>
            <a:endParaRPr lang="kk-KZ" dirty="0" smtClean="0"/>
          </a:p>
          <a:p>
            <a:endParaRPr lang="kk-KZ" dirty="0" smtClean="0"/>
          </a:p>
          <a:p>
            <a:endParaRPr lang="kk-KZ" dirty="0" smtClean="0"/>
          </a:p>
          <a:p>
            <a:endParaRPr lang="kk-KZ" dirty="0" smtClean="0"/>
          </a:p>
        </p:txBody>
      </p:sp>
      <p:sp>
        <p:nvSpPr>
          <p:cNvPr id="4" name="Скругленная прямоугольная выноска 3"/>
          <p:cNvSpPr/>
          <p:nvPr/>
        </p:nvSpPr>
        <p:spPr>
          <a:xfrm>
            <a:off x="467544" y="2636912"/>
            <a:ext cx="1080120" cy="612648"/>
          </a:xfrm>
          <a:prstGeom prst="wedgeRoundRectCallout">
            <a:avLst>
              <a:gd name="adj1" fmla="val 95205"/>
              <a:gd name="adj2" fmla="val -29092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Түйіндеме</a:t>
            </a:r>
          </a:p>
        </p:txBody>
      </p:sp>
      <p:sp>
        <p:nvSpPr>
          <p:cNvPr id="5" name="Скругленная прямоугольная выноска 4"/>
          <p:cNvSpPr/>
          <p:nvPr/>
        </p:nvSpPr>
        <p:spPr>
          <a:xfrm>
            <a:off x="2699792" y="1916832"/>
            <a:ext cx="1368152" cy="612648"/>
          </a:xfrm>
          <a:prstGeom prst="wedgeRoundRectCallout">
            <a:avLst>
              <a:gd name="adj1" fmla="val 1866"/>
              <a:gd name="adj2" fmla="val -12336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жеке іс парағы</a:t>
            </a:r>
          </a:p>
        </p:txBody>
      </p:sp>
      <p:sp>
        <p:nvSpPr>
          <p:cNvPr id="6" name="Прямоугольная выноска 5"/>
          <p:cNvSpPr/>
          <p:nvPr/>
        </p:nvSpPr>
        <p:spPr>
          <a:xfrm>
            <a:off x="467544" y="3284984"/>
            <a:ext cx="1656184" cy="612648"/>
          </a:xfrm>
          <a:prstGeom prst="wedgeRectCallout">
            <a:avLst>
              <a:gd name="adj1" fmla="val 69885"/>
              <a:gd name="adj2" fmla="val -36132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визит-кард</a:t>
            </a:r>
            <a:endParaRPr lang="ru-RU" dirty="0"/>
          </a:p>
        </p:txBody>
      </p:sp>
      <p:sp>
        <p:nvSpPr>
          <p:cNvPr id="7" name="Скругленная прямоугольная выноска 6"/>
          <p:cNvSpPr/>
          <p:nvPr/>
        </p:nvSpPr>
        <p:spPr>
          <a:xfrm>
            <a:off x="4932040" y="2132856"/>
            <a:ext cx="2714600" cy="612648"/>
          </a:xfrm>
          <a:prstGeom prst="wedgeRoundRectCallout">
            <a:avLst>
              <a:gd name="adj1" fmla="val -7486"/>
              <a:gd name="adj2" fmla="val -18954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Басқару, өкім шығаруға қатысты іс-қағаздары: </a:t>
            </a:r>
          </a:p>
        </p:txBody>
      </p:sp>
      <p:sp>
        <p:nvSpPr>
          <p:cNvPr id="8" name="Прямоугольная выноска 7"/>
          <p:cNvSpPr/>
          <p:nvPr/>
        </p:nvSpPr>
        <p:spPr>
          <a:xfrm>
            <a:off x="2843808" y="2996952"/>
            <a:ext cx="914400" cy="612648"/>
          </a:xfrm>
          <a:prstGeom prst="wedgeRectCallout">
            <a:avLst>
              <a:gd name="adj1" fmla="val 113129"/>
              <a:gd name="adj2" fmla="val -31908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өтініш, арыз</a:t>
            </a:r>
          </a:p>
        </p:txBody>
      </p:sp>
      <p:sp>
        <p:nvSpPr>
          <p:cNvPr id="9" name="Скругленная прямоугольная выноска 8"/>
          <p:cNvSpPr/>
          <p:nvPr/>
        </p:nvSpPr>
        <p:spPr>
          <a:xfrm>
            <a:off x="539552" y="1916832"/>
            <a:ext cx="1512168" cy="612648"/>
          </a:xfrm>
          <a:prstGeom prst="wedgeRoundRectCallout">
            <a:avLst>
              <a:gd name="adj1" fmla="val 52752"/>
              <a:gd name="adj2" fmla="val -13462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Өмірбаян</a:t>
            </a:r>
          </a:p>
        </p:txBody>
      </p:sp>
      <p:sp>
        <p:nvSpPr>
          <p:cNvPr id="10" name="Скругленная прямоугольная выноска 9"/>
          <p:cNvSpPr/>
          <p:nvPr/>
        </p:nvSpPr>
        <p:spPr>
          <a:xfrm>
            <a:off x="7596336" y="2708920"/>
            <a:ext cx="914400" cy="612648"/>
          </a:xfrm>
          <a:prstGeom prst="wedgeRoundRectCallout">
            <a:avLst>
              <a:gd name="adj1" fmla="val -75550"/>
              <a:gd name="adj2" fmla="val -6000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ереже</a:t>
            </a:r>
            <a:endParaRPr lang="ru-RU" dirty="0"/>
          </a:p>
        </p:txBody>
      </p:sp>
      <p:sp>
        <p:nvSpPr>
          <p:cNvPr id="11" name="Скругленная прямоугольная выноска 10"/>
          <p:cNvSpPr/>
          <p:nvPr/>
        </p:nvSpPr>
        <p:spPr>
          <a:xfrm>
            <a:off x="7308304" y="3356992"/>
            <a:ext cx="914400" cy="612648"/>
          </a:xfrm>
          <a:prstGeom prst="wedgeRoundRectCallout">
            <a:avLst>
              <a:gd name="adj1" fmla="val -37814"/>
              <a:gd name="adj2" fmla="val -15997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үкім</a:t>
            </a:r>
            <a:endParaRPr lang="ru-RU" dirty="0"/>
          </a:p>
        </p:txBody>
      </p:sp>
      <p:sp>
        <p:nvSpPr>
          <p:cNvPr id="12" name="Скругленная прямоугольная выноска 11"/>
          <p:cNvSpPr/>
          <p:nvPr/>
        </p:nvSpPr>
        <p:spPr>
          <a:xfrm>
            <a:off x="4932040" y="3068960"/>
            <a:ext cx="914400" cy="612648"/>
          </a:xfrm>
          <a:prstGeom prst="wedgeRoundRectCallout">
            <a:avLst>
              <a:gd name="adj1" fmla="val -13286"/>
              <a:gd name="adj2" fmla="val -9942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заң</a:t>
            </a:r>
            <a:endParaRPr lang="ru-RU" dirty="0"/>
          </a:p>
        </p:txBody>
      </p:sp>
      <p:sp>
        <p:nvSpPr>
          <p:cNvPr id="13" name="Скругленная прямоугольная выноска 12"/>
          <p:cNvSpPr/>
          <p:nvPr/>
        </p:nvSpPr>
        <p:spPr>
          <a:xfrm>
            <a:off x="6516216" y="2996952"/>
            <a:ext cx="1152128" cy="360040"/>
          </a:xfrm>
          <a:prstGeom prst="wedgeRoundRectCallout">
            <a:avLst>
              <a:gd name="adj1" fmla="val -25550"/>
              <a:gd name="adj2" fmla="val -9520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жарлық</a:t>
            </a:r>
            <a:endParaRPr lang="ru-RU" dirty="0"/>
          </a:p>
        </p:txBody>
      </p:sp>
      <p:sp>
        <p:nvSpPr>
          <p:cNvPr id="14" name="Скругленная прямоугольная выноска 13"/>
          <p:cNvSpPr/>
          <p:nvPr/>
        </p:nvSpPr>
        <p:spPr>
          <a:xfrm>
            <a:off x="3995936" y="2924944"/>
            <a:ext cx="914400" cy="612648"/>
          </a:xfrm>
          <a:prstGeom prst="wedgeRoundRectCallout">
            <a:avLst>
              <a:gd name="adj1" fmla="val 55582"/>
              <a:gd name="adj2" fmla="val -9379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жарғы</a:t>
            </a:r>
            <a:endParaRPr lang="ru-RU" dirty="0"/>
          </a:p>
        </p:txBody>
      </p:sp>
      <p:sp>
        <p:nvSpPr>
          <p:cNvPr id="15" name="Скругленная прямоугольная выноска 14"/>
          <p:cNvSpPr/>
          <p:nvPr/>
        </p:nvSpPr>
        <p:spPr>
          <a:xfrm>
            <a:off x="5796136" y="3068960"/>
            <a:ext cx="914400" cy="612648"/>
          </a:xfrm>
          <a:prstGeom prst="wedgeRoundRectCallout">
            <a:avLst>
              <a:gd name="adj1" fmla="val -43475"/>
              <a:gd name="adj2" fmla="val -11069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өкім</a:t>
            </a:r>
            <a:endParaRPr lang="ru-RU" dirty="0"/>
          </a:p>
        </p:txBody>
      </p:sp>
      <p:sp>
        <p:nvSpPr>
          <p:cNvPr id="16" name="Скругленная прямоугольная выноска 15"/>
          <p:cNvSpPr/>
          <p:nvPr/>
        </p:nvSpPr>
        <p:spPr>
          <a:xfrm>
            <a:off x="6948264" y="1484784"/>
            <a:ext cx="1634480" cy="612648"/>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хабарлама бұйрық</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a:solidFill>
            <a:schemeClr val="accent2"/>
          </a:solidFill>
        </p:spPr>
        <p:txBody>
          <a:bodyPr>
            <a:normAutofit fontScale="90000"/>
          </a:bodyPr>
          <a:lstStyle/>
          <a:p>
            <a:r>
              <a:rPr lang="kk-KZ" b="1" dirty="0" smtClean="0"/>
              <a:t/>
            </a:r>
            <a:br>
              <a:rPr lang="kk-KZ" b="1" dirty="0" smtClean="0"/>
            </a:br>
            <a:r>
              <a:rPr lang="kk-KZ" sz="3100" b="1" dirty="0" smtClean="0"/>
              <a:t>Азаматтық қарым-қатынастарды реттейтін іс-қағаздары:</a:t>
            </a:r>
            <a:r>
              <a:rPr lang="ru-RU" dirty="0" smtClean="0"/>
              <a:t/>
            </a:r>
            <a:br>
              <a:rPr lang="ru-RU" dirty="0" smtClean="0"/>
            </a:br>
            <a:endParaRPr lang="ru-RU" dirty="0"/>
          </a:p>
        </p:txBody>
      </p:sp>
      <p:sp>
        <p:nvSpPr>
          <p:cNvPr id="3" name="Содержимое 2"/>
          <p:cNvSpPr>
            <a:spLocks noGrp="1"/>
          </p:cNvSpPr>
          <p:nvPr>
            <p:ph idx="1"/>
          </p:nvPr>
        </p:nvSpPr>
        <p:spPr>
          <a:xfrm>
            <a:off x="457200" y="1340768"/>
            <a:ext cx="8229600" cy="5517232"/>
          </a:xfrm>
        </p:spPr>
        <p:style>
          <a:lnRef idx="2">
            <a:schemeClr val="accent5">
              <a:shade val="50000"/>
            </a:schemeClr>
          </a:lnRef>
          <a:fillRef idx="1">
            <a:schemeClr val="accent5"/>
          </a:fillRef>
          <a:effectRef idx="0">
            <a:schemeClr val="accent5"/>
          </a:effectRef>
          <a:fontRef idx="minor">
            <a:schemeClr val="lt1"/>
          </a:fontRef>
        </p:style>
        <p:txBody>
          <a:bodyPr>
            <a:normAutofit/>
          </a:bodyPr>
          <a:lstStyle/>
          <a:p>
            <a:pPr>
              <a:buNone/>
            </a:pPr>
            <a:endParaRPr lang="ru-RU" dirty="0"/>
          </a:p>
        </p:txBody>
      </p:sp>
      <p:sp>
        <p:nvSpPr>
          <p:cNvPr id="4" name="Скругленная прямоугольная выноска 3"/>
          <p:cNvSpPr/>
          <p:nvPr/>
        </p:nvSpPr>
        <p:spPr>
          <a:xfrm>
            <a:off x="611560" y="1484784"/>
            <a:ext cx="1368152" cy="360040"/>
          </a:xfrm>
          <a:prstGeom prst="wedgeRoundRectCallout">
            <a:avLst>
              <a:gd name="adj1" fmla="val 54962"/>
              <a:gd name="adj2" fmla="val -17666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М</a:t>
            </a:r>
            <a:r>
              <a:rPr lang="kk-KZ" dirty="0" smtClean="0"/>
              <a:t>інездеме</a:t>
            </a:r>
            <a:endParaRPr lang="kk-KZ" dirty="0" smtClean="0"/>
          </a:p>
        </p:txBody>
      </p:sp>
      <p:sp>
        <p:nvSpPr>
          <p:cNvPr id="5" name="Скругленная прямоугольная выноска 4"/>
          <p:cNvSpPr/>
          <p:nvPr/>
        </p:nvSpPr>
        <p:spPr>
          <a:xfrm>
            <a:off x="611560" y="2060848"/>
            <a:ext cx="1296144" cy="360040"/>
          </a:xfrm>
          <a:prstGeom prst="wedgeRoundRectCallout">
            <a:avLst>
              <a:gd name="adj1" fmla="val 115604"/>
              <a:gd name="adj2" fmla="val -33762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Кепілдеме</a:t>
            </a:r>
          </a:p>
        </p:txBody>
      </p:sp>
      <p:sp>
        <p:nvSpPr>
          <p:cNvPr id="6" name="Скругленная прямоугольная выноска 5"/>
          <p:cNvSpPr/>
          <p:nvPr/>
        </p:nvSpPr>
        <p:spPr>
          <a:xfrm>
            <a:off x="5796136" y="1484784"/>
            <a:ext cx="914400" cy="612648"/>
          </a:xfrm>
          <a:prstGeom prst="wedgeRoundRectCallout">
            <a:avLst>
              <a:gd name="adj1" fmla="val -40644"/>
              <a:gd name="adj2" fmla="val -12617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ресми хаттар</a:t>
            </a:r>
          </a:p>
        </p:txBody>
      </p:sp>
      <p:sp>
        <p:nvSpPr>
          <p:cNvPr id="7" name="Скругленная прямоугольная выноска 6"/>
          <p:cNvSpPr/>
          <p:nvPr/>
        </p:nvSpPr>
        <p:spPr>
          <a:xfrm>
            <a:off x="2051720" y="1484784"/>
            <a:ext cx="914400" cy="612648"/>
          </a:xfrm>
          <a:prstGeom prst="wedgeRoundRectCallout">
            <a:avLst>
              <a:gd name="adj1" fmla="val 40488"/>
              <a:gd name="adj2" fmla="val -12618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Нұсқау</a:t>
            </a:r>
          </a:p>
        </p:txBody>
      </p:sp>
      <p:sp>
        <p:nvSpPr>
          <p:cNvPr id="8" name="Скругленная прямоугольная выноска 7"/>
          <p:cNvSpPr/>
          <p:nvPr/>
        </p:nvSpPr>
        <p:spPr>
          <a:xfrm>
            <a:off x="3851920" y="2564904"/>
            <a:ext cx="2160240" cy="612648"/>
          </a:xfrm>
          <a:prstGeom prst="wedgeRoundRectCallout">
            <a:avLst>
              <a:gd name="adj1" fmla="val 29482"/>
              <a:gd name="adj2" fmla="val -30781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жеделхат</a:t>
            </a:r>
          </a:p>
        </p:txBody>
      </p:sp>
      <p:sp>
        <p:nvSpPr>
          <p:cNvPr id="9" name="Скругленная прямоугольная выноска 8"/>
          <p:cNvSpPr/>
          <p:nvPr/>
        </p:nvSpPr>
        <p:spPr>
          <a:xfrm>
            <a:off x="2123728" y="2708920"/>
            <a:ext cx="1368152" cy="612648"/>
          </a:xfrm>
          <a:prstGeom prst="wedgeRoundRectCallout">
            <a:avLst>
              <a:gd name="adj1" fmla="val 17629"/>
              <a:gd name="adj2" fmla="val -34724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Хаттама</a:t>
            </a:r>
          </a:p>
        </p:txBody>
      </p:sp>
      <p:sp>
        <p:nvSpPr>
          <p:cNvPr id="10" name="Скругленная прямоугольная выноска 9"/>
          <p:cNvSpPr/>
          <p:nvPr/>
        </p:nvSpPr>
        <p:spPr>
          <a:xfrm>
            <a:off x="5796136" y="3356992"/>
            <a:ext cx="1944216" cy="612648"/>
          </a:xfrm>
          <a:prstGeom prst="wedgeRoundRectCallout">
            <a:avLst>
              <a:gd name="adj1" fmla="val -66090"/>
              <a:gd name="adj2" fmla="val -44862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кепілхат</a:t>
            </a:r>
            <a:endParaRPr lang="ru-RU" dirty="0"/>
          </a:p>
        </p:txBody>
      </p:sp>
      <p:sp>
        <p:nvSpPr>
          <p:cNvPr id="11" name="Скругленная прямоугольная выноска 10"/>
          <p:cNvSpPr/>
          <p:nvPr/>
        </p:nvSpPr>
        <p:spPr>
          <a:xfrm>
            <a:off x="4860032" y="4437112"/>
            <a:ext cx="45719" cy="72008"/>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кругленная прямоугольная выноска 11"/>
          <p:cNvSpPr/>
          <p:nvPr/>
        </p:nvSpPr>
        <p:spPr>
          <a:xfrm>
            <a:off x="4427984" y="3501008"/>
            <a:ext cx="1368152" cy="612648"/>
          </a:xfrm>
          <a:prstGeom prst="wedgeRoundRectCallout">
            <a:avLst>
              <a:gd name="adj1" fmla="val 44111"/>
              <a:gd name="adj2" fmla="val -48664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Сенімхат</a:t>
            </a:r>
            <a:endParaRPr lang="kk-KZ" dirty="0" smtClean="0"/>
          </a:p>
        </p:txBody>
      </p:sp>
      <p:sp>
        <p:nvSpPr>
          <p:cNvPr id="13" name="Скругленная прямоугольная выноска 12"/>
          <p:cNvSpPr/>
          <p:nvPr/>
        </p:nvSpPr>
        <p:spPr>
          <a:xfrm>
            <a:off x="6084168" y="2564904"/>
            <a:ext cx="2232248" cy="612648"/>
          </a:xfrm>
          <a:prstGeom prst="wedgeRoundRectCallout">
            <a:avLst>
              <a:gd name="adj1" fmla="val 66117"/>
              <a:gd name="adj2" fmla="val -32753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Хабарландыру</a:t>
            </a:r>
          </a:p>
        </p:txBody>
      </p:sp>
      <p:sp>
        <p:nvSpPr>
          <p:cNvPr id="14" name="Скругленная прямоугольная выноска 13"/>
          <p:cNvSpPr/>
          <p:nvPr/>
        </p:nvSpPr>
        <p:spPr>
          <a:xfrm>
            <a:off x="7956376" y="1412776"/>
            <a:ext cx="914400" cy="360040"/>
          </a:xfrm>
          <a:prstGeom prst="wedgeRoundRectCallout">
            <a:avLst>
              <a:gd name="adj1" fmla="val -65173"/>
              <a:gd name="adj2" fmla="val -16272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Қолхат</a:t>
            </a:r>
          </a:p>
        </p:txBody>
      </p:sp>
      <p:sp>
        <p:nvSpPr>
          <p:cNvPr id="15" name="Скругленная прямоугольная выноска 14"/>
          <p:cNvSpPr/>
          <p:nvPr/>
        </p:nvSpPr>
        <p:spPr>
          <a:xfrm>
            <a:off x="2555776" y="3645024"/>
            <a:ext cx="1584176" cy="612648"/>
          </a:xfrm>
          <a:prstGeom prst="wedgeRoundRectCallout">
            <a:avLst>
              <a:gd name="adj1" fmla="val 33621"/>
              <a:gd name="adj2" fmla="val -48523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келісімшарт еңбек шарты</a:t>
            </a:r>
          </a:p>
        </p:txBody>
      </p:sp>
      <p:sp>
        <p:nvSpPr>
          <p:cNvPr id="16" name="Скругленная прямоугольная выноска 15"/>
          <p:cNvSpPr/>
          <p:nvPr/>
        </p:nvSpPr>
        <p:spPr>
          <a:xfrm>
            <a:off x="4427984" y="1916832"/>
            <a:ext cx="914400" cy="612648"/>
          </a:xfrm>
          <a:prstGeom prst="wedgeRoundRectCallout">
            <a:avLst>
              <a:gd name="adj1" fmla="val 127280"/>
              <a:gd name="adj2" fmla="val -21207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Шарт</a:t>
            </a:r>
          </a:p>
        </p:txBody>
      </p:sp>
      <p:sp>
        <p:nvSpPr>
          <p:cNvPr id="17" name="Скругленная прямоугольная выноска 16"/>
          <p:cNvSpPr/>
          <p:nvPr/>
        </p:nvSpPr>
        <p:spPr>
          <a:xfrm>
            <a:off x="6948264" y="1268760"/>
            <a:ext cx="864096" cy="504056"/>
          </a:xfrm>
          <a:prstGeom prst="wedgeRoundRectCallout">
            <a:avLst>
              <a:gd name="adj1" fmla="val -39469"/>
              <a:gd name="adj2" fmla="val -12974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жарнама </a:t>
            </a:r>
            <a:endParaRPr lang="ru-RU" dirty="0"/>
          </a:p>
        </p:txBody>
      </p:sp>
      <p:sp>
        <p:nvSpPr>
          <p:cNvPr id="18" name="Скругленная прямоугольная выноска 17"/>
          <p:cNvSpPr/>
          <p:nvPr/>
        </p:nvSpPr>
        <p:spPr>
          <a:xfrm>
            <a:off x="6588224" y="1844824"/>
            <a:ext cx="1850504" cy="288032"/>
          </a:xfrm>
          <a:prstGeom prst="wedgeRoundRectCallout">
            <a:avLst>
              <a:gd name="adj1" fmla="val -79104"/>
              <a:gd name="adj2" fmla="val -40171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өтінім тапсырыс</a:t>
            </a:r>
          </a:p>
        </p:txBody>
      </p:sp>
      <p:sp>
        <p:nvSpPr>
          <p:cNvPr id="19" name="Скругленная прямоугольная выноска 18"/>
          <p:cNvSpPr/>
          <p:nvPr/>
        </p:nvSpPr>
        <p:spPr>
          <a:xfrm>
            <a:off x="3059832" y="1484784"/>
            <a:ext cx="2736304" cy="360040"/>
          </a:xfrm>
          <a:prstGeom prst="wedgeRoundRectCallout">
            <a:avLst>
              <a:gd name="adj1" fmla="val -13897"/>
              <a:gd name="adj2" fmla="val -17470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кеден мағлұмдамасы</a:t>
            </a:r>
          </a:p>
        </p:txBody>
      </p:sp>
      <p:sp>
        <p:nvSpPr>
          <p:cNvPr id="20" name="Скругленная прямоугольная выноска 19"/>
          <p:cNvSpPr/>
          <p:nvPr/>
        </p:nvSpPr>
        <p:spPr>
          <a:xfrm>
            <a:off x="323528" y="3356992"/>
            <a:ext cx="2088232" cy="612648"/>
          </a:xfrm>
          <a:prstGeom prst="wedgeRoundRectCallout">
            <a:avLst>
              <a:gd name="adj1" fmla="val 36174"/>
              <a:gd name="adj2" fmla="val -46552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еңбек келісімі</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a:solidFill>
            <a:schemeClr val="accent2"/>
          </a:solidFill>
        </p:spPr>
        <p:txBody>
          <a:bodyPr>
            <a:normAutofit fontScale="90000"/>
          </a:bodyPr>
          <a:lstStyle/>
          <a:p>
            <a:r>
              <a:rPr lang="kk-KZ" sz="2800" b="1" dirty="0" smtClean="0"/>
              <a:t/>
            </a:r>
            <a:br>
              <a:rPr lang="kk-KZ" sz="2800" b="1" dirty="0" smtClean="0"/>
            </a:br>
            <a:r>
              <a:rPr lang="kk-KZ" sz="2800" b="1" dirty="0" smtClean="0"/>
              <a:t>2. Іс-қағаздарының қызметтері:</a:t>
            </a:r>
            <a:r>
              <a:rPr lang="ru-RU" sz="2800" dirty="0" smtClean="0"/>
              <a:t/>
            </a:r>
            <a:br>
              <a:rPr lang="ru-RU" sz="2800" dirty="0" smtClean="0"/>
            </a:br>
            <a:endParaRPr lang="ru-RU" sz="2800" dirty="0"/>
          </a:p>
        </p:txBody>
      </p:sp>
      <p:sp>
        <p:nvSpPr>
          <p:cNvPr id="3" name="Содержимое 2"/>
          <p:cNvSpPr>
            <a:spLocks noGrp="1"/>
          </p:cNvSpPr>
          <p:nvPr>
            <p:ph idx="1"/>
          </p:nvPr>
        </p:nvSpPr>
        <p:spPr>
          <a:xfrm>
            <a:off x="457200" y="908720"/>
            <a:ext cx="8435280" cy="5616624"/>
          </a:xfrm>
        </p:spPr>
        <p:style>
          <a:lnRef idx="2">
            <a:schemeClr val="accent5">
              <a:shade val="50000"/>
            </a:schemeClr>
          </a:lnRef>
          <a:fillRef idx="1">
            <a:schemeClr val="accent5"/>
          </a:fillRef>
          <a:effectRef idx="0">
            <a:schemeClr val="accent5"/>
          </a:effectRef>
          <a:fontRef idx="minor">
            <a:schemeClr val="lt1"/>
          </a:fontRef>
        </p:style>
        <p:txBody>
          <a:bodyPr>
            <a:normAutofit fontScale="92500" lnSpcReduction="20000"/>
          </a:bodyPr>
          <a:lstStyle/>
          <a:p>
            <a:endParaRPr lang="kk-KZ" dirty="0" smtClean="0"/>
          </a:p>
          <a:p>
            <a:endParaRPr lang="kk-KZ" dirty="0" smtClean="0"/>
          </a:p>
          <a:p>
            <a:endParaRPr lang="kk-KZ" dirty="0" smtClean="0"/>
          </a:p>
          <a:p>
            <a:endParaRPr lang="kk-KZ" dirty="0" smtClean="0"/>
          </a:p>
          <a:p>
            <a:endParaRPr lang="kk-KZ" dirty="0" smtClean="0"/>
          </a:p>
          <a:p>
            <a:endParaRPr lang="kk-KZ" dirty="0" smtClean="0"/>
          </a:p>
          <a:p>
            <a:endParaRPr lang="kk-KZ" dirty="0" smtClean="0"/>
          </a:p>
          <a:p>
            <a:endParaRPr lang="kk-KZ" dirty="0" smtClean="0"/>
          </a:p>
          <a:p>
            <a:r>
              <a:rPr lang="kk-KZ" dirty="0" smtClean="0"/>
              <a:t>мемлекеттік </a:t>
            </a:r>
            <a:r>
              <a:rPr lang="kk-KZ" dirty="0" smtClean="0"/>
              <a:t>басқару ісін жүйелеуші; </a:t>
            </a:r>
          </a:p>
          <a:p>
            <a:r>
              <a:rPr lang="kk-KZ" dirty="0" smtClean="0"/>
              <a:t>тарихи құбылыстарды зерттеудің қайнар көзі;</a:t>
            </a:r>
          </a:p>
          <a:p>
            <a:r>
              <a:rPr lang="kk-KZ" dirty="0" smtClean="0"/>
              <a:t> мекеме мен ұйымның атқарған істерінің </a:t>
            </a:r>
            <a:r>
              <a:rPr lang="kk-KZ" dirty="0" smtClean="0"/>
              <a:t>көрсеткіші</a:t>
            </a:r>
            <a:endParaRPr lang="ru-RU" dirty="0" smtClean="0"/>
          </a:p>
          <a:p>
            <a:endParaRPr lang="ru-RU" dirty="0"/>
          </a:p>
        </p:txBody>
      </p:sp>
      <p:sp>
        <p:nvSpPr>
          <p:cNvPr id="4" name="Горизонтальный свиток 3"/>
          <p:cNvSpPr/>
          <p:nvPr/>
        </p:nvSpPr>
        <p:spPr>
          <a:xfrm>
            <a:off x="755576" y="1412776"/>
            <a:ext cx="7992888" cy="64807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әр түрлі мекеме, ұйымдардың өзара байланысын реттеуші; </a:t>
            </a:r>
          </a:p>
        </p:txBody>
      </p:sp>
      <p:sp>
        <p:nvSpPr>
          <p:cNvPr id="5" name="Горизонтальный свиток 4"/>
          <p:cNvSpPr/>
          <p:nvPr/>
        </p:nvSpPr>
        <p:spPr>
          <a:xfrm>
            <a:off x="755576" y="1844824"/>
            <a:ext cx="7992888" cy="864096"/>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мекеме, ұйым жұмысын ұйымдастыру тәртібін негіздеуші;  </a:t>
            </a:r>
          </a:p>
        </p:txBody>
      </p:sp>
      <p:sp>
        <p:nvSpPr>
          <p:cNvPr id="6" name="Горизонтальный свиток 5"/>
          <p:cNvSpPr/>
          <p:nvPr/>
        </p:nvSpPr>
        <p:spPr>
          <a:xfrm>
            <a:off x="683568" y="2780928"/>
            <a:ext cx="8064896" cy="103327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жеке адам мен қоғам арасындағы қатынасты реттеуші; </a:t>
            </a:r>
          </a:p>
        </p:txBody>
      </p:sp>
      <p:sp>
        <p:nvSpPr>
          <p:cNvPr id="7" name="Горизонтальный свиток 6"/>
          <p:cNvSpPr/>
          <p:nvPr/>
        </p:nvSpPr>
        <p:spPr>
          <a:xfrm>
            <a:off x="971600" y="836712"/>
            <a:ext cx="7056784" cy="792088"/>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Жеке тұлғалар арасындағы қатынасты реттеуші; </a:t>
            </a:r>
            <a:endParaRPr lang="ru-RU" dirty="0"/>
          </a:p>
        </p:txBody>
      </p:sp>
      <p:sp>
        <p:nvSpPr>
          <p:cNvPr id="8" name="Горизонтальный свиток 7"/>
          <p:cNvSpPr/>
          <p:nvPr/>
        </p:nvSpPr>
        <p:spPr>
          <a:xfrm>
            <a:off x="683568" y="2420888"/>
            <a:ext cx="8064896" cy="72008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жеке адам мен қоғам өміріне қатысты оқиғаларды айғақтаушы;</a:t>
            </a:r>
          </a:p>
        </p:txBody>
      </p:sp>
      <p:sp>
        <p:nvSpPr>
          <p:cNvPr id="9" name="Горизонтальный свиток 8"/>
          <p:cNvSpPr/>
          <p:nvPr/>
        </p:nvSpPr>
        <p:spPr>
          <a:xfrm>
            <a:off x="755576" y="3501008"/>
            <a:ext cx="7920880" cy="72008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мемлекеттік басқару ісін жүйелеуші; </a:t>
            </a:r>
          </a:p>
        </p:txBody>
      </p:sp>
      <p:sp>
        <p:nvSpPr>
          <p:cNvPr id="10" name="Горизонтальный свиток 9"/>
          <p:cNvSpPr/>
          <p:nvPr/>
        </p:nvSpPr>
        <p:spPr>
          <a:xfrm>
            <a:off x="827584" y="4653136"/>
            <a:ext cx="7848872" cy="103327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мекеме мен ұйымның атқарған істерінің көрсеткіші</a:t>
            </a:r>
            <a:endParaRPr lang="ru-RU" dirty="0"/>
          </a:p>
        </p:txBody>
      </p:sp>
      <p:sp>
        <p:nvSpPr>
          <p:cNvPr id="11" name="Горизонтальный свиток 10"/>
          <p:cNvSpPr/>
          <p:nvPr/>
        </p:nvSpPr>
        <p:spPr>
          <a:xfrm>
            <a:off x="755576" y="3933056"/>
            <a:ext cx="7848872" cy="103327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тарихи құбылыстарды зерттеудің қайнар көзі;</a:t>
            </a:r>
          </a:p>
        </p:txBody>
      </p:sp>
      <p:sp>
        <p:nvSpPr>
          <p:cNvPr id="12" name="Горизонтальный свиток 11"/>
          <p:cNvSpPr/>
          <p:nvPr/>
        </p:nvSpPr>
        <p:spPr>
          <a:xfrm>
            <a:off x="827584" y="5445224"/>
            <a:ext cx="7920880" cy="103327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мемлекеттік тілдің жүзеге асуының нақты көрсеткіші</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a:solidFill>
            <a:schemeClr val="accent2"/>
          </a:solidFill>
        </p:spPr>
        <p:txBody>
          <a:bodyPr>
            <a:normAutofit fontScale="90000"/>
          </a:bodyPr>
          <a:lstStyle/>
          <a:p>
            <a:r>
              <a:rPr lang="kk-KZ" sz="2800" b="1" dirty="0" smtClean="0"/>
              <a:t/>
            </a:r>
            <a:br>
              <a:rPr lang="kk-KZ" sz="2800" b="1" dirty="0" smtClean="0"/>
            </a:br>
            <a:r>
              <a:rPr lang="kk-KZ" sz="2800" b="1" dirty="0" smtClean="0"/>
              <a:t>3. Іс қағаздарының сипаттары:</a:t>
            </a:r>
            <a:r>
              <a:rPr lang="ru-RU" sz="2800" dirty="0" smtClean="0"/>
              <a:t/>
            </a:r>
            <a:br>
              <a:rPr lang="ru-RU" sz="2800" dirty="0" smtClean="0"/>
            </a:br>
            <a:endParaRPr lang="ru-RU" sz="2800" dirty="0"/>
          </a:p>
        </p:txBody>
      </p:sp>
      <p:sp>
        <p:nvSpPr>
          <p:cNvPr id="3" name="Содержимое 2"/>
          <p:cNvSpPr>
            <a:spLocks noGrp="1"/>
          </p:cNvSpPr>
          <p:nvPr>
            <p:ph idx="1"/>
          </p:nvPr>
        </p:nvSpPr>
        <p:spPr>
          <a:xfrm>
            <a:off x="457200" y="1412776"/>
            <a:ext cx="8229600" cy="4713387"/>
          </a:xfrm>
        </p:spPr>
        <p:style>
          <a:lnRef idx="2">
            <a:schemeClr val="accent5">
              <a:shade val="50000"/>
            </a:schemeClr>
          </a:lnRef>
          <a:fillRef idx="1">
            <a:schemeClr val="accent5"/>
          </a:fillRef>
          <a:effectRef idx="0">
            <a:schemeClr val="accent5"/>
          </a:effectRef>
          <a:fontRef idx="minor">
            <a:schemeClr val="lt1"/>
          </a:fontRef>
        </p:style>
        <p:txBody>
          <a:bodyPr>
            <a:normAutofit/>
          </a:bodyPr>
          <a:lstStyle/>
          <a:p>
            <a:pPr>
              <a:buNone/>
            </a:pPr>
            <a:endParaRPr lang="ru-RU" dirty="0"/>
          </a:p>
        </p:txBody>
      </p:sp>
      <p:sp>
        <p:nvSpPr>
          <p:cNvPr id="4" name="Овальная выноска 3"/>
          <p:cNvSpPr/>
          <p:nvPr/>
        </p:nvSpPr>
        <p:spPr>
          <a:xfrm>
            <a:off x="4139952" y="1628800"/>
            <a:ext cx="3744416" cy="1368152"/>
          </a:xfrm>
          <a:prstGeom prst="wedgeEllipseCallout">
            <a:avLst>
              <a:gd name="adj1" fmla="val -1213"/>
              <a:gd name="adj2" fmla="val -930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ұйымдастырушылық (басқару қызметі жүйесінде); </a:t>
            </a:r>
          </a:p>
          <a:p>
            <a:endParaRPr lang="ru-RU" dirty="0" smtClean="0"/>
          </a:p>
        </p:txBody>
      </p:sp>
      <p:sp>
        <p:nvSpPr>
          <p:cNvPr id="5" name="Овальная выноска 4"/>
          <p:cNvSpPr/>
          <p:nvPr/>
        </p:nvSpPr>
        <p:spPr>
          <a:xfrm>
            <a:off x="395536" y="2924944"/>
            <a:ext cx="3456384" cy="1260720"/>
          </a:xfrm>
          <a:prstGeom prst="wedgeEllipseCallout">
            <a:avLst>
              <a:gd name="adj1" fmla="val 49630"/>
              <a:gd name="adj2" fmla="val -2094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 әлеуметтік (қоғамдық-әлеуметтік қатынастарда); </a:t>
            </a:r>
          </a:p>
        </p:txBody>
      </p:sp>
      <p:sp>
        <p:nvSpPr>
          <p:cNvPr id="6" name="Овальная выноска 5"/>
          <p:cNvSpPr/>
          <p:nvPr/>
        </p:nvSpPr>
        <p:spPr>
          <a:xfrm>
            <a:off x="8820472" y="4509120"/>
            <a:ext cx="72008" cy="45719"/>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Овальная выноска 6"/>
          <p:cNvSpPr/>
          <p:nvPr/>
        </p:nvSpPr>
        <p:spPr>
          <a:xfrm>
            <a:off x="539552" y="1340768"/>
            <a:ext cx="3672408" cy="1296144"/>
          </a:xfrm>
          <a:prstGeom prst="wedgeEllipseCallout">
            <a:avLst>
              <a:gd name="adj1" fmla="val -4313"/>
              <a:gd name="adj2" fmla="val -8877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саяси (мемлекетішілік, мемлекетаралық, халықаралық қатынастарда); </a:t>
            </a:r>
          </a:p>
        </p:txBody>
      </p:sp>
      <p:sp>
        <p:nvSpPr>
          <p:cNvPr id="8" name="Овальная выноска 7"/>
          <p:cNvSpPr/>
          <p:nvPr/>
        </p:nvSpPr>
        <p:spPr>
          <a:xfrm>
            <a:off x="9144000" y="4509120"/>
            <a:ext cx="914400" cy="612648"/>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Овальная выноска 8"/>
          <p:cNvSpPr/>
          <p:nvPr/>
        </p:nvSpPr>
        <p:spPr>
          <a:xfrm>
            <a:off x="4211960" y="3212976"/>
            <a:ext cx="4176464" cy="1152128"/>
          </a:xfrm>
          <a:prstGeom prst="wedgeEllipseCallout">
            <a:avLst>
              <a:gd name="adj1" fmla="val 25481"/>
              <a:gd name="adj2" fmla="val -24102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құқықтық ( заңдық және жеке тұлғалар арасындағы қатынастарда);</a:t>
            </a:r>
          </a:p>
        </p:txBody>
      </p:sp>
      <p:sp>
        <p:nvSpPr>
          <p:cNvPr id="10" name="Овальная выноска 9"/>
          <p:cNvSpPr/>
          <p:nvPr/>
        </p:nvSpPr>
        <p:spPr>
          <a:xfrm>
            <a:off x="10044608" y="3933056"/>
            <a:ext cx="914400" cy="612648"/>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Овальная выноска 10"/>
          <p:cNvSpPr/>
          <p:nvPr/>
        </p:nvSpPr>
        <p:spPr>
          <a:xfrm>
            <a:off x="539552" y="4437112"/>
            <a:ext cx="4896544" cy="1512168"/>
          </a:xfrm>
          <a:prstGeom prst="wedgeEllipseCallout">
            <a:avLst>
              <a:gd name="adj1" fmla="val 44648"/>
              <a:gd name="adj2" fmla="val -27706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тарихи (әр дәуірдің, қоғамдық сатының өзіндік ерекшеліктеріне сай қатынастарда).</a:t>
            </a:r>
            <a:endParaRPr lang="ru-RU" dirty="0" smtClean="0"/>
          </a:p>
        </p:txBody>
      </p:sp>
      <p:sp>
        <p:nvSpPr>
          <p:cNvPr id="12" name="Овальная выноска 11"/>
          <p:cNvSpPr/>
          <p:nvPr/>
        </p:nvSpPr>
        <p:spPr>
          <a:xfrm>
            <a:off x="5652120" y="5013176"/>
            <a:ext cx="3240360" cy="1008112"/>
          </a:xfrm>
          <a:prstGeom prst="wedgeEllipseCallout">
            <a:avLst>
              <a:gd name="adj1" fmla="val 36963"/>
              <a:gd name="adj2" fmla="val -4642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ресмилік ( міндетті түрде заңдық тұрғыда тіркелуінде).</a:t>
            </a:r>
            <a:endParaRPr lang="ru-RU" dirty="0" smtClean="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TotalTime>
  <Words>1655</Words>
  <Application>Microsoft Office PowerPoint</Application>
  <PresentationFormat>Экран (4:3)</PresentationFormat>
  <Paragraphs>127</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Тема Office</vt:lpstr>
      <vt:lpstr> Іс қағаздары. </vt:lpstr>
      <vt:lpstr>Мақсаты:</vt:lpstr>
      <vt:lpstr>Жоспар:</vt:lpstr>
      <vt:lpstr>1.Іс қағаздары туралы түсінік. </vt:lpstr>
      <vt:lpstr>ерекшеліктер</vt:lpstr>
      <vt:lpstr>Жеке адам өміріне қатысты іс қағаздары:</vt:lpstr>
      <vt:lpstr> Азаматтық қарым-қатынастарды реттейтін іс-қағаздары: </vt:lpstr>
      <vt:lpstr> 2. Іс-қағаздарының қызметтері: </vt:lpstr>
      <vt:lpstr> 3. Іс қағаздарының сипаттары: </vt:lpstr>
      <vt:lpstr>Слайд 10</vt:lpstr>
      <vt:lpstr>Слайд 11</vt:lpstr>
      <vt:lpstr>Слайд 12</vt:lpstr>
      <vt:lpstr>Слайд 13</vt:lpstr>
      <vt:lpstr> 4. Іс қағаздарының адам өмірінде алатын орны.  </vt:lpstr>
      <vt:lpstr>Слайд 15</vt:lpstr>
      <vt:lpstr>Слайд 16</vt:lpstr>
      <vt:lpstr>іс қағаздарын мемлекеттiк тiлде жүргiзудің проблемалар</vt:lpstr>
      <vt:lpstr>Слайд 18</vt:lpstr>
      <vt:lpstr>Слайд 19</vt:lpstr>
      <vt:lpstr> Тақырыпты бекітуге арналған сұрақтар: </vt:lpstr>
      <vt:lpstr>Пайдаланылатын әдебиеттер: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Іс қағаздары. </dc:title>
  <dc:creator>User</dc:creator>
  <cp:lastModifiedBy>User</cp:lastModifiedBy>
  <cp:revision>10</cp:revision>
  <dcterms:created xsi:type="dcterms:W3CDTF">2014-01-30T12:54:31Z</dcterms:created>
  <dcterms:modified xsi:type="dcterms:W3CDTF">2014-03-25T21:30:32Z</dcterms:modified>
</cp:coreProperties>
</file>